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67" r:id="rId5"/>
    <p:sldId id="264" r:id="rId6"/>
    <p:sldId id="265" r:id="rId7"/>
    <p:sldId id="268" r:id="rId8"/>
    <p:sldId id="263" r:id="rId9"/>
    <p:sldId id="269" r:id="rId10"/>
    <p:sldId id="270" r:id="rId11"/>
    <p:sldId id="258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C6"/>
    <a:srgbClr val="737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CC555-C43B-43D9-8249-857EEE6C55D6}" type="datetimeFigureOut">
              <a:rPr lang="en-US" altLang="es-AR"/>
              <a:pPr/>
              <a:t>5/14/2017</a:t>
            </a:fld>
            <a:endParaRPr lang="en-US" alt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6F6E8-DE2D-4B52-91EE-55A73640D25C}" type="slidenum">
              <a:rPr lang="en-US" altLang="es-AR"/>
              <a:pPr/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66677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E9E894-1B6F-422D-A9FF-5674F5964520}" type="datetimeFigureOut">
              <a:rPr lang="en-US" altLang="es-AR"/>
              <a:pPr/>
              <a:t>5/14/2017</a:t>
            </a:fld>
            <a:endParaRPr lang="en-US" alt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DF9E8-9E09-47D2-B0C3-C5C405E10F4F}" type="slidenum">
              <a:rPr lang="en-US" altLang="es-AR"/>
              <a:pPr/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78592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8FBB52-B815-4C31-9AEB-5275EE358674}" type="datetimeFigureOut">
              <a:rPr lang="en-US" altLang="es-AR"/>
              <a:pPr/>
              <a:t>5/14/2017</a:t>
            </a:fld>
            <a:endParaRPr lang="en-US" alt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5DF1A-F1B8-4C8B-AABF-B1460C76C101}" type="slidenum">
              <a:rPr lang="en-US" altLang="es-AR"/>
              <a:pPr/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90294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B972-35B0-49AE-90A6-FC618E2E3E21}" type="datetimeFigureOut">
              <a:rPr lang="en-US" altLang="es-AR"/>
              <a:pPr/>
              <a:t>5/14/2017</a:t>
            </a:fld>
            <a:endParaRPr lang="en-US" alt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98FBB-4CB1-4061-8839-181F120EE6C5}" type="slidenum">
              <a:rPr lang="en-US" altLang="es-AR"/>
              <a:pPr/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10428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3E4ECC-C053-4BB1-BD57-0BC2A65B19B5}" type="datetimeFigureOut">
              <a:rPr lang="en-US" altLang="es-AR"/>
              <a:pPr/>
              <a:t>5/14/2017</a:t>
            </a:fld>
            <a:endParaRPr lang="en-US" alt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36102-F324-41A5-A49E-EE74EB1682B4}" type="slidenum">
              <a:rPr lang="en-US" altLang="es-AR"/>
              <a:pPr/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00441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EEF65A-D450-46E6-8DE4-03743F2DCEEF}" type="datetimeFigureOut">
              <a:rPr lang="en-US" altLang="es-AR"/>
              <a:pPr/>
              <a:t>5/14/2017</a:t>
            </a:fld>
            <a:endParaRPr lang="en-US" alt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E4B57-73D8-434B-AA59-C055B2422424}" type="slidenum">
              <a:rPr lang="en-US" altLang="es-AR"/>
              <a:pPr/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03325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AAAEE-8D6A-4C27-9AC1-BC36A70AB7B6}" type="datetimeFigureOut">
              <a:rPr lang="en-US" altLang="es-AR"/>
              <a:pPr/>
              <a:t>5/14/2017</a:t>
            </a:fld>
            <a:endParaRPr lang="en-US" altLang="es-A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A801D-E2FB-42C5-A57C-19C2ADD7E036}" type="slidenum">
              <a:rPr lang="en-US" altLang="es-AR"/>
              <a:pPr/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25504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502DB6-4DE3-49E1-B4E9-6541BEE79533}" type="datetimeFigureOut">
              <a:rPr lang="en-US" altLang="es-AR"/>
              <a:pPr/>
              <a:t>5/14/2017</a:t>
            </a:fld>
            <a:endParaRPr lang="en-US" alt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4C460-92B8-4238-9F18-6A8320CE77F0}" type="slidenum">
              <a:rPr lang="en-US" altLang="es-AR"/>
              <a:pPr/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11457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4C61BE-D5CD-4C28-9CD0-97495417B67B}" type="datetimeFigureOut">
              <a:rPr lang="en-US" altLang="es-AR"/>
              <a:pPr/>
              <a:t>5/14/2017</a:t>
            </a:fld>
            <a:endParaRPr lang="en-US" altLang="es-A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5BFED-6267-44ED-8766-EB5FE3267C6F}" type="slidenum">
              <a:rPr lang="en-US" altLang="es-AR"/>
              <a:pPr/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54394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B36301-F141-499F-AC55-F6C540149F5E}" type="datetimeFigureOut">
              <a:rPr lang="en-US" altLang="es-AR"/>
              <a:pPr/>
              <a:t>5/14/2017</a:t>
            </a:fld>
            <a:endParaRPr lang="en-US" alt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EF286-9FDF-4400-9A46-E51324D6FB5C}" type="slidenum">
              <a:rPr lang="en-US" altLang="es-AR"/>
              <a:pPr/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83012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2DE448-9393-4EFC-BE46-2A20FD10EEF6}" type="datetimeFigureOut">
              <a:rPr lang="en-US" altLang="es-AR"/>
              <a:pPr/>
              <a:t>5/14/2017</a:t>
            </a:fld>
            <a:endParaRPr lang="en-US" alt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40143-FB1E-4997-95BC-7BCF2577B29F}" type="slidenum">
              <a:rPr lang="en-US" altLang="es-AR"/>
              <a:pPr/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46550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AR"/>
              <a:t>Click to edit Master title style</a:t>
            </a:r>
            <a:endParaRPr lang="en-US" altLang="es-A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AR"/>
              <a:t>Click to edit Master text styles</a:t>
            </a:r>
          </a:p>
          <a:p>
            <a:pPr lvl="1"/>
            <a:r>
              <a:rPr lang="es-ES_tradnl" altLang="es-AR"/>
              <a:t>Second level</a:t>
            </a:r>
          </a:p>
          <a:p>
            <a:pPr lvl="2"/>
            <a:r>
              <a:rPr lang="es-ES_tradnl" altLang="es-AR"/>
              <a:t>Third level</a:t>
            </a:r>
          </a:p>
          <a:p>
            <a:pPr lvl="3"/>
            <a:r>
              <a:rPr lang="es-ES_tradnl" altLang="es-AR"/>
              <a:t>Fourth level</a:t>
            </a:r>
          </a:p>
          <a:p>
            <a:pPr lvl="4"/>
            <a:r>
              <a:rPr lang="es-ES_tradnl" altLang="es-AR"/>
              <a:t>Fifth level</a:t>
            </a:r>
            <a:endParaRPr lang="en-US" alt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02E3328-1141-4213-B8E3-5F745B0B49C6}" type="datetimeFigureOut">
              <a:rPr lang="en-US" altLang="es-AR"/>
              <a:pPr/>
              <a:t>5/14/2017</a:t>
            </a:fld>
            <a:endParaRPr lang="en-US" alt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7755C95-BBE7-416A-80AB-77F522D1C617}" type="slidenum">
              <a:rPr lang="en-US" altLang="es-AR"/>
              <a:pPr/>
              <a:t>‹Nº›</a:t>
            </a:fld>
            <a:endParaRPr lang="en-U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filminaolivaf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0" y="2613025"/>
            <a:ext cx="9144000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s-AR" sz="3100" b="1" i="1" dirty="0" err="1">
                <a:solidFill>
                  <a:srgbClr val="0086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Podés</a:t>
            </a:r>
            <a:r>
              <a:rPr lang="en-US" altLang="es-AR" sz="3100" b="1" i="1" dirty="0">
                <a:solidFill>
                  <a:srgbClr val="0086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sz="3100" b="1" i="1" dirty="0" err="1">
                <a:solidFill>
                  <a:srgbClr val="0086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altLang="es-AR" sz="3100" b="1" i="1" dirty="0">
                <a:solidFill>
                  <a:srgbClr val="0086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sz="3100" b="1" i="1" dirty="0" err="1">
                <a:solidFill>
                  <a:srgbClr val="0086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altLang="es-AR" sz="3100" b="1" i="1" dirty="0">
                <a:solidFill>
                  <a:srgbClr val="0086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sz="3100" b="1" i="1" dirty="0" err="1">
                <a:solidFill>
                  <a:srgbClr val="0086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eficiente</a:t>
            </a:r>
            <a:r>
              <a:rPr lang="en-US" altLang="es-AR" sz="3100" b="1" i="1" dirty="0">
                <a:solidFill>
                  <a:srgbClr val="0086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¿</a:t>
            </a:r>
            <a:r>
              <a:rPr lang="en-US" altLang="es-AR" sz="3100" b="1" i="1" dirty="0" err="1">
                <a:solidFill>
                  <a:srgbClr val="0086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querés</a:t>
            </a:r>
            <a:r>
              <a:rPr lang="en-US" altLang="es-AR" sz="3100" b="1" i="1" dirty="0">
                <a:solidFill>
                  <a:srgbClr val="0086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saber </a:t>
            </a:r>
            <a:r>
              <a:rPr lang="en-US" altLang="es-AR" sz="3100" b="1" i="1" dirty="0" err="1">
                <a:solidFill>
                  <a:srgbClr val="0086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altLang="es-AR" sz="3100" b="1" i="1" dirty="0">
                <a:solidFill>
                  <a:srgbClr val="0086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4437063" y="3333750"/>
            <a:ext cx="3998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s-AR" sz="2000" dirty="0" err="1">
                <a:solidFill>
                  <a:srgbClr val="737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</a:t>
            </a:r>
            <a:r>
              <a:rPr lang="en-US" altLang="es-AR" sz="2000" dirty="0">
                <a:solidFill>
                  <a:srgbClr val="737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Andrés Perez Ruffa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Subsecretaría-de-Coordinación-Técnica-y-Administrativa_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731426"/>
            <a:ext cx="8229600" cy="10001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AR" alt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¡Gracias por su tiempo y atención!</a:t>
            </a:r>
            <a:endParaRPr lang="en-US" alt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231" y="1989552"/>
            <a:ext cx="6619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581" y="3680239"/>
            <a:ext cx="7239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88077"/>
            <a:ext cx="7143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8 Rectángulo"/>
          <p:cNvSpPr>
            <a:spLocks noChangeArrowheads="1"/>
          </p:cNvSpPr>
          <p:nvPr/>
        </p:nvSpPr>
        <p:spPr bwMode="auto">
          <a:xfrm>
            <a:off x="3214018" y="2060989"/>
            <a:ext cx="4094286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andresperezruffa@materiabiz.com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Andrés Perez Ruffa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@</a:t>
            </a:r>
            <a:r>
              <a:rPr lang="es-ES" altLang="es-ES" sz="1800" dirty="0" err="1">
                <a:latin typeface="Arial" panose="020B0604020202020204" pitchFamily="34" charset="0"/>
              </a:rPr>
              <a:t>AndresPRuffa</a:t>
            </a:r>
            <a:endParaRPr lang="es-ES" altLang="es-ES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repensandolarealidad.wordpress.com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964" y="4497442"/>
            <a:ext cx="762517" cy="75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717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filminasidraf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Subsecretaría-de-Coordinación-Técnica-y-Administrativa_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508000"/>
            <a:ext cx="43846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s-AR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altLang="es-A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altLang="es-AR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</a:t>
            </a:r>
            <a:r>
              <a:rPr lang="en-US" altLang="es-A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s-AR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hacerse</a:t>
            </a:r>
            <a:r>
              <a:rPr lang="en-US" altLang="es-A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altLang="es-AR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preguntas</a:t>
            </a:r>
            <a:endParaRPr lang="en-US" altLang="es-A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323850" y="1488918"/>
            <a:ext cx="8640763" cy="45259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s-AR" altLang="es-ES" sz="3600" i="1" dirty="0">
                <a:latin typeface="Arial" panose="020B0604020202020204" pitchFamily="34" charset="0"/>
                <a:cs typeface="Arial" panose="020B0604020202020204" pitchFamily="34" charset="0"/>
              </a:rPr>
              <a:t>¿Quién piensa que podría trabajar de manera más productiva?</a:t>
            </a:r>
          </a:p>
          <a:p>
            <a:pPr algn="ctr">
              <a:buFont typeface="Arial" panose="020B0604020202020204" pitchFamily="34" charset="0"/>
              <a:buNone/>
            </a:pPr>
            <a:endParaRPr lang="es-AR" altLang="es-E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s-AR" altLang="es-E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ES" sz="3600" i="1" dirty="0">
                <a:latin typeface="Arial" panose="020B0604020202020204" pitchFamily="34" charset="0"/>
                <a:cs typeface="Arial" panose="020B0604020202020204" pitchFamily="34" charset="0"/>
              </a:rPr>
              <a:t>¿Quién querría trabajar de manera más productiva?</a:t>
            </a:r>
          </a:p>
        </p:txBody>
      </p:sp>
    </p:spTree>
    <p:extLst>
      <p:ext uri="{BB962C8B-B14F-4D97-AF65-F5344CB8AC3E}">
        <p14:creationId xmlns:p14="http://schemas.microsoft.com/office/powerpoint/2010/main" val="365015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Subsecretaría-de-Coordinación-Técnica-y-Administrativa_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493252"/>
            <a:ext cx="4384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s-A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n-US" altLang="es-AR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empezar</a:t>
            </a:r>
            <a:r>
              <a:rPr lang="en-US" altLang="es-A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AR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tienes</a:t>
            </a:r>
            <a:r>
              <a:rPr lang="en-US" altLang="es-A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altLang="es-AR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pensar</a:t>
            </a:r>
            <a:r>
              <a:rPr lang="en-US" altLang="es-A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es-A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altLang="es-A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908721"/>
            <a:ext cx="4119022" cy="5400600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3822339" y="5269978"/>
            <a:ext cx="748801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/>
          <p:cNvSpPr/>
          <p:nvPr/>
        </p:nvSpPr>
        <p:spPr>
          <a:xfrm rot="19809281">
            <a:off x="-118074" y="1932524"/>
            <a:ext cx="3608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Modelo de</a:t>
            </a:r>
          </a:p>
        </p:txBody>
      </p:sp>
      <p:sp>
        <p:nvSpPr>
          <p:cNvPr id="7" name="Rectángulo 6"/>
          <p:cNvSpPr/>
          <p:nvPr/>
        </p:nvSpPr>
        <p:spPr>
          <a:xfrm rot="1856648">
            <a:off x="5702944" y="1907701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Negocio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Subsecretaría-de-Coordinación-Técnica-y-Administrativa_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076632" y="434260"/>
            <a:ext cx="3308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s-A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altLang="es-AR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</a:t>
            </a:r>
            <a:r>
              <a:rPr lang="en-US" altLang="es-A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el</a:t>
            </a: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323850" y="1488918"/>
            <a:ext cx="8640763" cy="4525962"/>
          </a:xfrm>
        </p:spPr>
        <p:txBody>
          <a:bodyPr/>
          <a:lstStyle/>
          <a:p>
            <a:pPr algn="ctr">
              <a:buNone/>
            </a:pPr>
            <a:r>
              <a:rPr lang="es-AR" altLang="es-ES" sz="3600" i="1" dirty="0">
                <a:latin typeface="Arial" panose="020B0604020202020204" pitchFamily="34" charset="0"/>
                <a:cs typeface="Arial" panose="020B0604020202020204" pitchFamily="34" charset="0"/>
              </a:rPr>
              <a:t>“Conjunto  de  actividades  realizadas  a  través  del  tiempo  y  del espacio  que tienen  un  principio  y  un  fin identificables;  y tienen claramente  definidas  sus entradas y salidas, y su estructura de acción”.</a:t>
            </a:r>
          </a:p>
          <a:p>
            <a:pPr marL="0" indent="0" algn="r">
              <a:buNone/>
            </a:pPr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s-AR" sz="2800" dirty="0">
                <a:latin typeface="Arial" panose="020B0604020202020204" pitchFamily="34" charset="0"/>
                <a:cs typeface="Arial" panose="020B0604020202020204" pitchFamily="34" charset="0"/>
              </a:rPr>
              <a:t>Thomas Davenport</a:t>
            </a:r>
          </a:p>
          <a:p>
            <a:pPr algn="r">
              <a:buNone/>
            </a:pPr>
            <a:endParaRPr lang="es-AR" altLang="es-E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6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Subsecretaría-de-Coordinación-Técnica-y-Administrativa_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508000"/>
            <a:ext cx="43846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s-AR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Enfoques</a:t>
            </a:r>
            <a:r>
              <a:rPr lang="en-US" altLang="es-A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distintos</a:t>
            </a:r>
            <a:r>
              <a:rPr lang="en-US" altLang="es-A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s-AR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</a:t>
            </a:r>
            <a:r>
              <a:rPr lang="en-US" altLang="es-A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complementarios</a:t>
            </a:r>
            <a:endParaRPr lang="en-US" altLang="es-A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3" descr="http://t3.gstatic.com/images?q=tbn:ANd9GcTrT4zaS3uTmMgxQ-E1vCpTtiBue8UXU6UXIzzK3kAv5I8qVhm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251" y="3141766"/>
            <a:ext cx="2593865" cy="216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http://t3.gstatic.com/images?q=tbn:ANd9GcS6c178NQm84-ppxVIq0ZXeE3R2kNRwLfXaDa2ZQoV2yUzgY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1"/>
          <a:stretch>
            <a:fillRect/>
          </a:stretch>
        </p:blipFill>
        <p:spPr bwMode="auto">
          <a:xfrm>
            <a:off x="3180587" y="3141766"/>
            <a:ext cx="243066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7" descr="http://t1.gstatic.com/images?q=tbn:ANd9GcTmD_GXsBWkkuJjnOJetoo9eDPHZVHD2a8YBgEsGvDg0aXlSDp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864" y="3141766"/>
            <a:ext cx="20955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3 Flecha abajo"/>
          <p:cNvSpPr/>
          <p:nvPr/>
        </p:nvSpPr>
        <p:spPr>
          <a:xfrm>
            <a:off x="1422550" y="1485928"/>
            <a:ext cx="1152128" cy="158417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hangingPunct="1">
              <a:defRPr/>
            </a:pPr>
            <a:r>
              <a:rPr lang="en-US" b="1" dirty="0"/>
              <a:t>FUNCIONAL</a:t>
            </a:r>
          </a:p>
        </p:txBody>
      </p:sp>
      <p:sp>
        <p:nvSpPr>
          <p:cNvPr id="9" name="26 Flecha abajo"/>
          <p:cNvSpPr/>
          <p:nvPr/>
        </p:nvSpPr>
        <p:spPr>
          <a:xfrm rot="16200000">
            <a:off x="4275630" y="1937871"/>
            <a:ext cx="863600" cy="777716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eaLnBrk="1" hangingPunct="1">
              <a:defRPr/>
            </a:pPr>
            <a:r>
              <a:rPr lang="en-US" b="1" dirty="0"/>
              <a:t>PROCESOS</a:t>
            </a:r>
          </a:p>
        </p:txBody>
      </p:sp>
      <p:sp>
        <p:nvSpPr>
          <p:cNvPr id="10" name="27 Flecha abajo"/>
          <p:cNvSpPr/>
          <p:nvPr/>
        </p:nvSpPr>
        <p:spPr>
          <a:xfrm>
            <a:off x="6423119" y="1492692"/>
            <a:ext cx="1152128" cy="158417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hangingPunct="1">
              <a:defRPr/>
            </a:pPr>
            <a:r>
              <a:rPr lang="en-US" b="1" dirty="0"/>
              <a:t>FUNCIONAL</a:t>
            </a:r>
          </a:p>
        </p:txBody>
      </p:sp>
      <p:sp>
        <p:nvSpPr>
          <p:cNvPr id="11" name="28 Flecha abajo"/>
          <p:cNvSpPr/>
          <p:nvPr/>
        </p:nvSpPr>
        <p:spPr>
          <a:xfrm>
            <a:off x="3819853" y="1476013"/>
            <a:ext cx="1152128" cy="158417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hangingPunct="1">
              <a:defRPr/>
            </a:pPr>
            <a:r>
              <a:rPr lang="en-US" b="1" dirty="0"/>
              <a:t>FUNCIONAL</a:t>
            </a:r>
          </a:p>
        </p:txBody>
      </p:sp>
    </p:spTree>
    <p:extLst>
      <p:ext uri="{BB962C8B-B14F-4D97-AF65-F5344CB8AC3E}">
        <p14:creationId xmlns:p14="http://schemas.microsoft.com/office/powerpoint/2010/main" val="358870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Subsecretaría-de-Coordinación-Técnica-y-Administrativa_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589935" y="449008"/>
            <a:ext cx="3774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s-A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n-US" altLang="es-AR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frase</a:t>
            </a:r>
            <a:r>
              <a:rPr lang="en-US" altLang="es-A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r>
              <a:rPr lang="en-US" altLang="es-A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4" name="Título 3"/>
          <p:cNvSpPr txBox="1">
            <a:spLocks/>
          </p:cNvSpPr>
          <p:nvPr/>
        </p:nvSpPr>
        <p:spPr bwMode="auto">
          <a:xfrm>
            <a:off x="2514600" y="2482850"/>
            <a:ext cx="65024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i="1" dirty="0">
                <a:solidFill>
                  <a:srgbClr val="DF6744"/>
                </a:solidFill>
                <a:latin typeface="Arial" panose="020B0604020202020204" pitchFamily="34" charset="0"/>
                <a:ea typeface="Agilita Com Medium"/>
                <a:cs typeface="Arial" panose="020B0604020202020204" pitchFamily="34" charset="0"/>
              </a:rPr>
              <a:t>“No hay nada tan inútil como realizar eficientemente aquello que ni siquiera debiera ser realizado”.</a:t>
            </a:r>
            <a:br>
              <a:rPr lang="es-ES" altLang="es-ES" i="1" dirty="0">
                <a:solidFill>
                  <a:srgbClr val="DF6744"/>
                </a:solidFill>
                <a:latin typeface="Arial" panose="020B0604020202020204" pitchFamily="34" charset="0"/>
                <a:ea typeface="Agilita Com Medium"/>
                <a:cs typeface="Arial" panose="020B0604020202020204" pitchFamily="34" charset="0"/>
              </a:rPr>
            </a:br>
            <a:endParaRPr lang="es-ES" altLang="es-ES" sz="2400" i="1" dirty="0">
              <a:solidFill>
                <a:srgbClr val="4C4C4C"/>
              </a:solidFill>
              <a:latin typeface="Arial" panose="020B0604020202020204" pitchFamily="34" charset="0"/>
              <a:ea typeface="Agilita Com Medium"/>
              <a:cs typeface="Arial" panose="020B0604020202020204" pitchFamily="34" charset="0"/>
            </a:endParaRPr>
          </a:p>
        </p:txBody>
      </p:sp>
      <p:sp>
        <p:nvSpPr>
          <p:cNvPr id="5" name="1 Rectángulo"/>
          <p:cNvSpPr>
            <a:spLocks noChangeArrowheads="1"/>
          </p:cNvSpPr>
          <p:nvPr/>
        </p:nvSpPr>
        <p:spPr bwMode="auto">
          <a:xfrm>
            <a:off x="306388" y="4171950"/>
            <a:ext cx="1992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1800" dirty="0">
                <a:solidFill>
                  <a:srgbClr val="4C4C4C"/>
                </a:solidFill>
                <a:latin typeface="Arial" panose="020B0604020202020204" pitchFamily="34" charset="0"/>
                <a:ea typeface="Agilita Com Medium"/>
                <a:cs typeface="Arial" panose="020B0604020202020204" pitchFamily="34" charset="0"/>
              </a:rPr>
              <a:t>Peter F. Drucker</a:t>
            </a:r>
            <a:endParaRPr lang="es-ES" alt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Users\admin\Documents\CHRISTIAN\Proyectos Laborales\MATERIABIZ\Otras Capacitaciones\JORNADA GALICIA\Druck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355850"/>
            <a:ext cx="2151062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42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Subsecretaría-de-Coordinación-Técnica-y-Administrativa_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493252"/>
            <a:ext cx="4384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s-A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altLang="es-AR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altLang="es-A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agrega</a:t>
            </a:r>
            <a:r>
              <a:rPr lang="en-US" altLang="es-A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valor a lo que </a:t>
            </a:r>
            <a:r>
              <a:rPr lang="en-US" altLang="es-AR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hacemos</a:t>
            </a:r>
            <a:r>
              <a:rPr lang="en-US" altLang="es-A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619250" y="2474449"/>
            <a:ext cx="7078663" cy="2160588"/>
          </a:xfrm>
        </p:spPr>
        <p:txBody>
          <a:bodyPr/>
          <a:lstStyle/>
          <a:p>
            <a:pPr indent="11113" algn="just">
              <a:buFont typeface="Arial" panose="020B0604020202020204" pitchFamily="34" charset="0"/>
              <a:buNone/>
            </a:pPr>
            <a:r>
              <a:rPr lang="es-AR" altLang="es-ES" dirty="0">
                <a:latin typeface="Arial" panose="020B0604020202020204" pitchFamily="34" charset="0"/>
                <a:cs typeface="Arial" panose="020B0604020202020204" pitchFamily="34" charset="0"/>
              </a:rPr>
              <a:t>Aquellas actividades que transforman los recursos en factores de nuestro producto o servicio.</a:t>
            </a:r>
          </a:p>
        </p:txBody>
      </p:sp>
      <p:pic>
        <p:nvPicPr>
          <p:cNvPr id="6" name="7 Imagen" descr="Signo +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552237"/>
            <a:ext cx="12287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740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Subsecretaría-de-Coordinación-Técnica-y-Administrativa_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upo 2"/>
          <p:cNvGrpSpPr/>
          <p:nvPr/>
        </p:nvGrpSpPr>
        <p:grpSpPr>
          <a:xfrm>
            <a:off x="1971675" y="1135063"/>
            <a:ext cx="5332413" cy="4149725"/>
            <a:chOff x="1971675" y="1135063"/>
            <a:chExt cx="5332413" cy="4149725"/>
          </a:xfrm>
        </p:grpSpPr>
        <p:pic>
          <p:nvPicPr>
            <p:cNvPr id="4" name="Picture 4" descr="C:\Users\admin\Documents\CHRISTIAN\Proyectos Laborales\MATERIABIZ\Otras Capacitaciones\JORNADA GALICIA\7 desperdicios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1675" y="1135063"/>
              <a:ext cx="5332413" cy="414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CuadroTexto 1"/>
            <p:cNvSpPr txBox="1"/>
            <p:nvPr/>
          </p:nvSpPr>
          <p:spPr>
            <a:xfrm>
              <a:off x="6606529" y="3616898"/>
              <a:ext cx="2167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100" dirty="0"/>
                <a:t>l</a:t>
              </a:r>
            </a:p>
          </p:txBody>
        </p:sp>
      </p:grpSp>
      <p:sp>
        <p:nvSpPr>
          <p:cNvPr id="5" name="5 CuadroTexto"/>
          <p:cNvSpPr txBox="1"/>
          <p:nvPr/>
        </p:nvSpPr>
        <p:spPr>
          <a:xfrm>
            <a:off x="4445000" y="63500"/>
            <a:ext cx="3871913" cy="8318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-Fotocopias demás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-Llamadas telefónicas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-Informes que nadie solicitó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-Visitar dos veces al cliente para ofrecer un solo servicio</a:t>
            </a:r>
          </a:p>
        </p:txBody>
      </p:sp>
      <p:sp>
        <p:nvSpPr>
          <p:cNvPr id="9" name="20 CuadroTexto"/>
          <p:cNvSpPr txBox="1"/>
          <p:nvPr/>
        </p:nvSpPr>
        <p:spPr>
          <a:xfrm>
            <a:off x="5003800" y="63500"/>
            <a:ext cx="3871913" cy="8318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-Largas distancias (recorridos) innecesarias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-Hacer “pasear” un legajo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-Archivar cosas en lugares temporales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-Mover gente</a:t>
            </a:r>
          </a:p>
        </p:txBody>
      </p:sp>
      <p:sp>
        <p:nvSpPr>
          <p:cNvPr id="8" name="19 CuadroTexto"/>
          <p:cNvSpPr txBox="1"/>
          <p:nvPr/>
        </p:nvSpPr>
        <p:spPr>
          <a:xfrm>
            <a:off x="1395413" y="5414963"/>
            <a:ext cx="3402012" cy="646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-Exceso de firmas en un formulario o documento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-Verificaciones múltiples (el control del control)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-Informar lo mismo con dos planillas distintas</a:t>
            </a:r>
          </a:p>
        </p:txBody>
      </p:sp>
      <p:sp>
        <p:nvSpPr>
          <p:cNvPr id="17" name="45 CuadroTexto"/>
          <p:cNvSpPr txBox="1"/>
          <p:nvPr/>
        </p:nvSpPr>
        <p:spPr>
          <a:xfrm>
            <a:off x="23813" y="4727575"/>
            <a:ext cx="3848100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-Producir partes defectuosas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-Informar mal a un cliente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-Duplicar tareas (ingresar dos veces un dato en la base)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-Manejar materiales en forma inadecuada (rotura)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-Interrupciones en la continuidad del proceso</a:t>
            </a:r>
          </a:p>
        </p:txBody>
      </p:sp>
      <p:cxnSp>
        <p:nvCxnSpPr>
          <p:cNvPr id="11" name="22 Conector recto de flecha"/>
          <p:cNvCxnSpPr/>
          <p:nvPr/>
        </p:nvCxnSpPr>
        <p:spPr>
          <a:xfrm>
            <a:off x="4927600" y="4525963"/>
            <a:ext cx="84138" cy="758825"/>
          </a:xfrm>
          <a:prstGeom prst="straightConnector1">
            <a:avLst/>
          </a:prstGeom>
          <a:ln>
            <a:solidFill>
              <a:srgbClr val="DF674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26 CuadroTexto"/>
          <p:cNvSpPr txBox="1"/>
          <p:nvPr/>
        </p:nvSpPr>
        <p:spPr>
          <a:xfrm>
            <a:off x="4095750" y="5284788"/>
            <a:ext cx="3836988" cy="8302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-Tiempo para esperar una firma o aprobación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-Espera para una fotocopiadora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-Para esperar una computadora lenta o que se “tilda”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-Espera de un cuello de botella</a:t>
            </a:r>
          </a:p>
        </p:txBody>
      </p:sp>
      <p:cxnSp>
        <p:nvCxnSpPr>
          <p:cNvPr id="16" name="35 Conector recto de flecha"/>
          <p:cNvCxnSpPr/>
          <p:nvPr/>
        </p:nvCxnSpPr>
        <p:spPr>
          <a:xfrm flipV="1">
            <a:off x="3097213" y="4513263"/>
            <a:ext cx="642937" cy="890587"/>
          </a:xfrm>
          <a:prstGeom prst="straightConnector1">
            <a:avLst/>
          </a:prstGeom>
          <a:ln>
            <a:solidFill>
              <a:srgbClr val="DF674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-17462" y="478504"/>
            <a:ext cx="4402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s-A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que “</a:t>
            </a:r>
            <a:r>
              <a:rPr lang="en-US" altLang="es-AR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manejar</a:t>
            </a:r>
            <a:r>
              <a:rPr lang="en-US" altLang="es-A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altLang="es-AR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altLang="es-A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desperdicios</a:t>
            </a:r>
            <a:endParaRPr lang="en-US" altLang="es-A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17 Conector recto de flecha"/>
          <p:cNvCxnSpPr/>
          <p:nvPr/>
        </p:nvCxnSpPr>
        <p:spPr>
          <a:xfrm flipV="1">
            <a:off x="5413375" y="895350"/>
            <a:ext cx="452438" cy="1517650"/>
          </a:xfrm>
          <a:prstGeom prst="straightConnector1">
            <a:avLst/>
          </a:prstGeom>
          <a:ln>
            <a:solidFill>
              <a:srgbClr val="DF674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7 Conector recto de flecha"/>
          <p:cNvCxnSpPr/>
          <p:nvPr/>
        </p:nvCxnSpPr>
        <p:spPr>
          <a:xfrm flipV="1">
            <a:off x="4500563" y="895350"/>
            <a:ext cx="593725" cy="909638"/>
          </a:xfrm>
          <a:prstGeom prst="straightConnector1">
            <a:avLst/>
          </a:prstGeom>
          <a:ln>
            <a:solidFill>
              <a:srgbClr val="DF674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21 CuadroTexto"/>
          <p:cNvSpPr txBox="1"/>
          <p:nvPr/>
        </p:nvSpPr>
        <p:spPr>
          <a:xfrm>
            <a:off x="5480050" y="981075"/>
            <a:ext cx="3646488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-Genera riesgos de obsolescencia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-Riesgos de deterioro o rotura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-Inmoviliza capital financiero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-Oculta problemas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-Genera estorbos y tiempos de espera</a:t>
            </a:r>
          </a:p>
        </p:txBody>
      </p:sp>
      <p:sp>
        <p:nvSpPr>
          <p:cNvPr id="15" name="34 CuadroTexto"/>
          <p:cNvSpPr txBox="1"/>
          <p:nvPr/>
        </p:nvSpPr>
        <p:spPr>
          <a:xfrm>
            <a:off x="179388" y="935038"/>
            <a:ext cx="3078162" cy="8302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-No optimizar los movimientos humanos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-No tener los elementos a mano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(girar, estirarse, darse vuelta, etc.)</a:t>
            </a:r>
          </a:p>
          <a:p>
            <a:pPr marL="457200" indent="-514350" eaLnBrk="1" hangingPunct="1">
              <a:defRPr/>
            </a:pPr>
            <a:r>
              <a:rPr lang="es-AR" sz="1200" dirty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rPr>
              <a:t>-Sobreesfuerzos</a:t>
            </a:r>
          </a:p>
        </p:txBody>
      </p:sp>
      <p:cxnSp>
        <p:nvCxnSpPr>
          <p:cNvPr id="12" name="23 Conector recto de flecha"/>
          <p:cNvCxnSpPr/>
          <p:nvPr/>
        </p:nvCxnSpPr>
        <p:spPr>
          <a:xfrm flipV="1">
            <a:off x="5640388" y="1997075"/>
            <a:ext cx="1425575" cy="1325563"/>
          </a:xfrm>
          <a:prstGeom prst="straightConnector1">
            <a:avLst/>
          </a:prstGeom>
          <a:ln>
            <a:solidFill>
              <a:srgbClr val="DF674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27 Conector recto de flecha"/>
          <p:cNvCxnSpPr/>
          <p:nvPr/>
        </p:nvCxnSpPr>
        <p:spPr>
          <a:xfrm>
            <a:off x="3030538" y="1792288"/>
            <a:ext cx="227012" cy="620712"/>
          </a:xfrm>
          <a:prstGeom prst="straightConnector1">
            <a:avLst/>
          </a:prstGeom>
          <a:ln>
            <a:solidFill>
              <a:srgbClr val="DF674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46 Conector recto de flecha"/>
          <p:cNvCxnSpPr/>
          <p:nvPr/>
        </p:nvCxnSpPr>
        <p:spPr>
          <a:xfrm flipV="1">
            <a:off x="1614488" y="3756025"/>
            <a:ext cx="1455737" cy="971550"/>
          </a:xfrm>
          <a:prstGeom prst="straightConnector1">
            <a:avLst/>
          </a:prstGeom>
          <a:ln>
            <a:solidFill>
              <a:srgbClr val="DF674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193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9" grpId="1" animBg="1"/>
      <p:bldP spid="8" grpId="0" animBg="1"/>
      <p:bldP spid="8" grpId="1" animBg="1"/>
      <p:bldP spid="17" grpId="0" animBg="1"/>
      <p:bldP spid="17" grpId="1" animBg="1"/>
      <p:bldP spid="13" grpId="0" animBg="1"/>
      <p:bldP spid="13" grpId="1" animBg="1"/>
      <p:bldP spid="10" grpId="0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Subsecretaría-de-Coordinación-Técnica-y-Administrativa_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434260"/>
            <a:ext cx="4384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s-AR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Próximos</a:t>
            </a:r>
            <a:r>
              <a:rPr lang="en-US" altLang="es-A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AR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pasos</a:t>
            </a:r>
            <a:r>
              <a:rPr lang="en-US" altLang="es-A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323850" y="1488918"/>
            <a:ext cx="8640763" cy="45259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s-AR" altLang="es-ES" sz="3600" i="1" dirty="0">
                <a:latin typeface="Arial" panose="020B0604020202020204" pitchFamily="34" charset="0"/>
                <a:cs typeface="Arial" panose="020B0604020202020204" pitchFamily="34" charset="0"/>
              </a:rPr>
              <a:t>¿Qué desperdicios identifica en sus tareas diarias?</a:t>
            </a:r>
          </a:p>
          <a:p>
            <a:pPr algn="ctr">
              <a:buFont typeface="Arial" panose="020B0604020202020204" pitchFamily="34" charset="0"/>
              <a:buNone/>
            </a:pPr>
            <a:endParaRPr lang="es-AR" altLang="es-E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s-AR" altLang="es-E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ES" sz="3600" i="1" dirty="0">
                <a:latin typeface="Arial" panose="020B0604020202020204" pitchFamily="34" charset="0"/>
                <a:cs typeface="Arial" panose="020B0604020202020204" pitchFamily="34" charset="0"/>
              </a:rPr>
              <a:t>¿Qué cree que puede hacer para lograr que los mismos “desaparezcan”?</a:t>
            </a:r>
          </a:p>
        </p:txBody>
      </p:sp>
    </p:spTree>
    <p:extLst>
      <p:ext uri="{BB962C8B-B14F-4D97-AF65-F5344CB8AC3E}">
        <p14:creationId xmlns:p14="http://schemas.microsoft.com/office/powerpoint/2010/main" val="899187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401</Words>
  <Application>Microsoft Office PowerPoint</Application>
  <PresentationFormat>Presentación en pantalla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MS PGothic</vt:lpstr>
      <vt:lpstr>MS PGothic</vt:lpstr>
      <vt:lpstr>Agilita Com Medium</vt:lpstr>
      <vt:lpstr>Arial</vt:lpstr>
      <vt:lpstr>Calibri</vt:lpstr>
      <vt:lpstr>Franklin Gothic Medium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¡Gracias por su tiempo y atención!</vt:lpstr>
      <vt:lpstr>Presentación de PowerPoint</vt:lpstr>
    </vt:vector>
  </TitlesOfParts>
  <Company>240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240 240</dc:creator>
  <cp:lastModifiedBy>Andrés Perez Ruffa</cp:lastModifiedBy>
  <cp:revision>60</cp:revision>
  <dcterms:created xsi:type="dcterms:W3CDTF">2014-05-27T16:21:54Z</dcterms:created>
  <dcterms:modified xsi:type="dcterms:W3CDTF">2017-05-14T16:48:05Z</dcterms:modified>
</cp:coreProperties>
</file>